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57" r:id="rId5"/>
    <p:sldId id="258" r:id="rId6"/>
    <p:sldId id="259" r:id="rId7"/>
    <p:sldId id="260" r:id="rId8"/>
    <p:sldId id="263" r:id="rId9"/>
    <p:sldId id="262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74BECF0-AF2E-434C-8C28-E1951B20D2A3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BD72F2-3E02-4EE8-9984-4D1F91F0B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ECF0-AF2E-434C-8C28-E1951B20D2A3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72F2-3E02-4EE8-9984-4D1F91F0B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74BECF0-AF2E-434C-8C28-E1951B20D2A3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BD72F2-3E02-4EE8-9984-4D1F91F0B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ECF0-AF2E-434C-8C28-E1951B20D2A3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BD72F2-3E02-4EE8-9984-4D1F91F0B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ECF0-AF2E-434C-8C28-E1951B20D2A3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BD72F2-3E02-4EE8-9984-4D1F91F0B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74BECF0-AF2E-434C-8C28-E1951B20D2A3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BD72F2-3E02-4EE8-9984-4D1F91F0B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74BECF0-AF2E-434C-8C28-E1951B20D2A3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BD72F2-3E02-4EE8-9984-4D1F91F0B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ECF0-AF2E-434C-8C28-E1951B20D2A3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BD72F2-3E02-4EE8-9984-4D1F91F0B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ECF0-AF2E-434C-8C28-E1951B20D2A3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BD72F2-3E02-4EE8-9984-4D1F91F0B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ECF0-AF2E-434C-8C28-E1951B20D2A3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BD72F2-3E02-4EE8-9984-4D1F91F0B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74BECF0-AF2E-434C-8C28-E1951B20D2A3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BD72F2-3E02-4EE8-9984-4D1F91F0B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4BECF0-AF2E-434C-8C28-E1951B20D2A3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BD72F2-3E02-4EE8-9984-4D1F91F0B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7158" y="2362200"/>
            <a:ext cx="8501122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05"/>
              </a:lnSpc>
            </a:pPr>
            <a:r>
              <a:rPr lang="en-US" sz="6400" b="1" dirty="0">
                <a:solidFill>
                  <a:srgbClr val="FFFFFF"/>
                </a:solidFill>
                <a:latin typeface="TT Supermolot Neue Bold"/>
                <a:ea typeface="TT Supermolot Neue Bold"/>
                <a:cs typeface="TT Supermolot Neue Bold"/>
                <a:sym typeface="TT Supermolot Neue Bold"/>
              </a:rPr>
              <a:t>Model </a:t>
            </a:r>
            <a:r>
              <a:rPr lang="en-US" sz="6400" b="1" dirty="0" err="1">
                <a:solidFill>
                  <a:srgbClr val="FFFFFF"/>
                </a:solidFill>
                <a:latin typeface="TT Supermolot Neue Bold"/>
                <a:ea typeface="TT Supermolot Neue Bold"/>
                <a:cs typeface="TT Supermolot Neue Bold"/>
                <a:sym typeface="TT Supermolot Neue Bold"/>
              </a:rPr>
              <a:t>Referensi</a:t>
            </a:r>
            <a:r>
              <a:rPr lang="en-US" sz="6400" b="1" dirty="0">
                <a:solidFill>
                  <a:srgbClr val="FFFFFF"/>
                </a:solidFill>
                <a:latin typeface="TT Supermolot Neue Bold"/>
                <a:ea typeface="TT Supermolot Neue Bold"/>
                <a:cs typeface="TT Supermolot Neue Bold"/>
                <a:sym typeface="TT Supermolot Neue Bold"/>
              </a:rPr>
              <a:t> </a:t>
            </a:r>
            <a:r>
              <a:rPr lang="en-US" sz="6400" b="1" dirty="0" err="1">
                <a:solidFill>
                  <a:srgbClr val="FFFFFF"/>
                </a:solidFill>
                <a:latin typeface="TT Supermolot Neue Bold"/>
                <a:ea typeface="TT Supermolot Neue Bold"/>
                <a:cs typeface="TT Supermolot Neue Bold"/>
                <a:sym typeface="TT Supermolot Neue Bold"/>
              </a:rPr>
              <a:t>osi</a:t>
            </a:r>
            <a:endParaRPr lang="en-US" sz="6400" b="1" dirty="0">
              <a:solidFill>
                <a:srgbClr val="FFFFFF"/>
              </a:solidFill>
              <a:latin typeface="TT Supermolot Neue Bold"/>
              <a:ea typeface="TT Supermolot Neue Bold"/>
              <a:cs typeface="TT Supermolot Neue Bold"/>
              <a:sym typeface="TT Supermolot Neu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10786" y="6140450"/>
            <a:ext cx="365485" cy="16671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254"/>
              </a:lnSpc>
              <a:spcBef>
                <a:spcPct val="0"/>
              </a:spcBef>
            </a:pPr>
            <a:r>
              <a:rPr lang="en-US" sz="900" dirty="0">
                <a:solidFill>
                  <a:srgbClr val="FFFFFF"/>
                </a:solidFill>
                <a:latin typeface="TT Supermolot Neue"/>
                <a:ea typeface="TT Supermolot Neue"/>
                <a:cs typeface="TT Supermolot Neue"/>
                <a:sym typeface="TT Supermolot Neue"/>
              </a:rPr>
              <a:t>Page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mentranslasikan</a:t>
            </a:r>
            <a:r>
              <a:rPr lang="en-US" dirty="0" smtClean="0"/>
              <a:t> data yang </a:t>
            </a: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ditransmisikan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format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ditransmisikan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 </a:t>
            </a:r>
            <a:r>
              <a:rPr lang="en-US" dirty="0" err="1" smtClean="0"/>
              <a:t>Protokol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level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redirektor</a:t>
            </a:r>
            <a:r>
              <a:rPr lang="en-US" dirty="0" smtClean="0"/>
              <a:t> (redirector software),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Workstation (</a:t>
            </a:r>
            <a:r>
              <a:rPr lang="en-US" dirty="0" err="1" smtClean="0"/>
              <a:t>dalam</a:t>
            </a:r>
            <a:r>
              <a:rPr lang="en-US" dirty="0" smtClean="0"/>
              <a:t> Windows NT)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Network shell (</a:t>
            </a:r>
            <a:r>
              <a:rPr lang="en-US" dirty="0" err="1" smtClean="0"/>
              <a:t>semacam</a:t>
            </a:r>
            <a:r>
              <a:rPr lang="en-US" dirty="0" smtClean="0"/>
              <a:t> Virtual Network Computing (VNC) </a:t>
            </a:r>
            <a:r>
              <a:rPr lang="en-US" dirty="0" err="1" smtClean="0"/>
              <a:t>atau</a:t>
            </a:r>
            <a:r>
              <a:rPr lang="en-US" dirty="0" smtClean="0"/>
              <a:t> Remote Desktop Protocol (RDP)).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Aplication</a:t>
            </a:r>
            <a:r>
              <a:rPr lang="en-US" b="1" dirty="0" smtClean="0"/>
              <a:t>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fungsionalitas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pesan-pesan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. </a:t>
            </a:r>
            <a:r>
              <a:rPr lang="en-US" dirty="0" err="1" smtClean="0"/>
              <a:t>Protokol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HTTP, FTP, SMTP, </a:t>
            </a:r>
            <a:r>
              <a:rPr lang="en-US" dirty="0" err="1" smtClean="0"/>
              <a:t>dan</a:t>
            </a:r>
            <a:r>
              <a:rPr lang="en-US" dirty="0" smtClean="0"/>
              <a:t> NFS.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KESIMPULAN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Physical :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, </a:t>
            </a:r>
            <a:r>
              <a:rPr lang="en-US" dirty="0" err="1" smtClean="0"/>
              <a:t>kecepatan</a:t>
            </a:r>
            <a:r>
              <a:rPr lang="en-US" dirty="0" smtClean="0"/>
              <a:t>,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mengalirkan</a:t>
            </a:r>
            <a:r>
              <a:rPr lang="en-US" dirty="0" smtClean="0"/>
              <a:t> bit-bit </a:t>
            </a:r>
            <a:r>
              <a:rPr lang="en-US" dirty="0" err="1" smtClean="0"/>
              <a:t>antar</a:t>
            </a:r>
            <a:r>
              <a:rPr lang="en-US" dirty="0" smtClean="0"/>
              <a:t> device</a:t>
            </a:r>
          </a:p>
          <a:p>
            <a:r>
              <a:rPr lang="en-US" dirty="0" smtClean="0"/>
              <a:t>Data Link :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media </a:t>
            </a:r>
            <a:r>
              <a:rPr lang="en-US" dirty="0" err="1" smtClean="0"/>
              <a:t>menggunakan</a:t>
            </a:r>
            <a:r>
              <a:rPr lang="en-US" dirty="0" smtClean="0"/>
              <a:t> MAC Address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error detection</a:t>
            </a:r>
          </a:p>
          <a:p>
            <a:r>
              <a:rPr lang="en-US" dirty="0" smtClean="0"/>
              <a:t>Network : </a:t>
            </a:r>
            <a:r>
              <a:rPr lang="en-US" dirty="0" err="1" smtClean="0"/>
              <a:t>Menyediakan</a:t>
            </a:r>
            <a:r>
              <a:rPr lang="en-US" dirty="0" smtClean="0"/>
              <a:t> logical addressing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r>
              <a:rPr lang="en-US" dirty="0" smtClean="0"/>
              <a:t>Transport : </a:t>
            </a:r>
            <a:r>
              <a:rPr lang="en-US" dirty="0" err="1" smtClean="0"/>
              <a:t>Menyediakan</a:t>
            </a:r>
            <a:r>
              <a:rPr lang="en-US" dirty="0" smtClean="0"/>
              <a:t> reliable </a:t>
            </a:r>
            <a:r>
              <a:rPr lang="en-US" dirty="0" err="1" smtClean="0"/>
              <a:t>atau</a:t>
            </a:r>
            <a:r>
              <a:rPr lang="en-US" dirty="0" smtClean="0"/>
              <a:t> unreliable delivery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mengecek</a:t>
            </a:r>
            <a:r>
              <a:rPr lang="en-US" dirty="0" smtClean="0"/>
              <a:t> error connection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Session : </a:t>
            </a:r>
            <a:r>
              <a:rPr lang="en-US" dirty="0" err="1" smtClean="0"/>
              <a:t>Memisahkan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 smtClean="0"/>
          </a:p>
          <a:p>
            <a:r>
              <a:rPr lang="en-US" dirty="0" smtClean="0"/>
              <a:t>Presentation : </a:t>
            </a:r>
            <a:r>
              <a:rPr lang="en-US" dirty="0" err="1" smtClean="0"/>
              <a:t>Menyajikan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enkripsi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Application : </a:t>
            </a:r>
            <a:r>
              <a:rPr lang="en-US" dirty="0" err="1" smtClean="0"/>
              <a:t>Menyediakan</a:t>
            </a:r>
            <a:r>
              <a:rPr lang="en-US" dirty="0" smtClean="0"/>
              <a:t> user interface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err="1" smtClean="0"/>
              <a:t>Terima</a:t>
            </a:r>
            <a:r>
              <a:rPr lang="en-US" sz="4000" dirty="0" smtClean="0"/>
              <a:t> </a:t>
            </a:r>
            <a:r>
              <a:rPr lang="en-US" sz="4000" dirty="0" err="1" smtClean="0"/>
              <a:t>kasih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71678"/>
            <a:ext cx="8153400" cy="40243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Model OSI (Open System Interconnection) </a:t>
            </a:r>
            <a:r>
              <a:rPr lang="en-US" sz="3600" dirty="0" err="1" smtClean="0"/>
              <a:t>diciptakan</a:t>
            </a:r>
            <a:r>
              <a:rPr lang="en-US" sz="3600" dirty="0" smtClean="0"/>
              <a:t> </a:t>
            </a:r>
            <a:r>
              <a:rPr lang="en-US" sz="3600" dirty="0" err="1" smtClean="0"/>
              <a:t>oleh</a:t>
            </a:r>
            <a:r>
              <a:rPr lang="en-US" sz="3600" dirty="0" smtClean="0"/>
              <a:t> International Organization for Standardization (ISO) yang </a:t>
            </a:r>
            <a:r>
              <a:rPr lang="en-US" sz="3600" dirty="0" err="1" smtClean="0"/>
              <a:t>menyediakan</a:t>
            </a:r>
            <a:r>
              <a:rPr lang="en-US" sz="3600" dirty="0" smtClean="0"/>
              <a:t> </a:t>
            </a:r>
            <a:r>
              <a:rPr lang="en-US" sz="3600" dirty="0" err="1" smtClean="0"/>
              <a:t>kerangka</a:t>
            </a:r>
            <a:r>
              <a:rPr lang="en-US" sz="3600" dirty="0" smtClean="0"/>
              <a:t> </a:t>
            </a:r>
            <a:r>
              <a:rPr lang="en-US" sz="3600" dirty="0" err="1" smtClean="0"/>
              <a:t>logika</a:t>
            </a:r>
            <a:r>
              <a:rPr lang="en-US" sz="3600" dirty="0" smtClean="0"/>
              <a:t> </a:t>
            </a:r>
            <a:r>
              <a:rPr lang="en-US" sz="3600" dirty="0" err="1" smtClean="0"/>
              <a:t>terstruktur</a:t>
            </a:r>
            <a:r>
              <a:rPr lang="en-US" sz="3600" dirty="0" smtClean="0"/>
              <a:t> </a:t>
            </a:r>
            <a:r>
              <a:rPr lang="en-US" sz="3600" dirty="0" err="1" smtClean="0"/>
              <a:t>bagaimana</a:t>
            </a:r>
            <a:r>
              <a:rPr lang="en-US" sz="3600" dirty="0" smtClean="0"/>
              <a:t> </a:t>
            </a:r>
            <a:r>
              <a:rPr lang="en-US" sz="3600" dirty="0" err="1" smtClean="0"/>
              <a:t>proses</a:t>
            </a:r>
            <a:r>
              <a:rPr lang="en-US" sz="3600" dirty="0" smtClean="0"/>
              <a:t> </a:t>
            </a:r>
            <a:r>
              <a:rPr lang="en-US" sz="3600" dirty="0" err="1" smtClean="0"/>
              <a:t>komunikasi</a:t>
            </a:r>
            <a:r>
              <a:rPr lang="en-US" sz="3600" dirty="0" smtClean="0"/>
              <a:t> data </a:t>
            </a:r>
            <a:r>
              <a:rPr lang="en-US" sz="3600" dirty="0" err="1" smtClean="0"/>
              <a:t>berinteraksi</a:t>
            </a:r>
            <a:r>
              <a:rPr lang="en-US" sz="3600" dirty="0" smtClean="0"/>
              <a:t> </a:t>
            </a:r>
            <a:r>
              <a:rPr lang="en-US" sz="3600" dirty="0" err="1" smtClean="0"/>
              <a:t>melalui</a:t>
            </a:r>
            <a:r>
              <a:rPr lang="en-US" sz="3600" dirty="0" smtClean="0"/>
              <a:t> </a:t>
            </a:r>
            <a:r>
              <a:rPr lang="en-US" sz="3600" dirty="0" err="1" smtClean="0"/>
              <a:t>jaringan</a:t>
            </a:r>
            <a:r>
              <a:rPr lang="en-US" sz="3600" dirty="0" smtClean="0"/>
              <a:t>. 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2800" dirty="0" smtClean="0">
                <a:latin typeface="TT Supermolot Neue" panose="020B0604020202020204" charset="0"/>
              </a:rPr>
              <a:t>Model OSI (Open Systems Interconnection) </a:t>
            </a:r>
            <a:r>
              <a:rPr lang="en-US" sz="2800" dirty="0" err="1" smtClean="0">
                <a:latin typeface="TT Supermolot Neue" panose="020B0604020202020204" charset="0"/>
              </a:rPr>
              <a:t>adalah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kerangka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standar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komunikasi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jaringan</a:t>
            </a:r>
            <a:r>
              <a:rPr lang="en-US" sz="2800" dirty="0" smtClean="0">
                <a:latin typeface="TT Supermolot Neue" panose="020B0604020202020204" charset="0"/>
              </a:rPr>
              <a:t> yang </a:t>
            </a:r>
            <a:r>
              <a:rPr lang="en-US" sz="2800" dirty="0" err="1" smtClean="0">
                <a:latin typeface="TT Supermolot Neue" panose="020B0604020202020204" charset="0"/>
              </a:rPr>
              <a:t>dibuat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oleh</a:t>
            </a:r>
            <a:r>
              <a:rPr lang="en-US" sz="2800" dirty="0" smtClean="0">
                <a:latin typeface="TT Supermolot Neue" panose="020B0604020202020204" charset="0"/>
              </a:rPr>
              <a:t> ISO </a:t>
            </a:r>
            <a:r>
              <a:rPr lang="en-US" sz="2800" dirty="0" err="1" smtClean="0">
                <a:latin typeface="TT Supermolot Neue" panose="020B0604020202020204" charset="0"/>
              </a:rPr>
              <a:t>untuk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menjelaskan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bagaimana</a:t>
            </a:r>
            <a:r>
              <a:rPr lang="en-US" sz="2800" dirty="0" smtClean="0">
                <a:latin typeface="TT Supermolot Neue" panose="020B0604020202020204" charset="0"/>
              </a:rPr>
              <a:t> data </a:t>
            </a:r>
            <a:r>
              <a:rPr lang="en-US" sz="2800" dirty="0" err="1" smtClean="0">
                <a:latin typeface="TT Supermolot Neue" panose="020B0604020202020204" charset="0"/>
              </a:rPr>
              <a:t>dikirim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dan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diterima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dalam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jaringan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komputer</a:t>
            </a:r>
            <a:r>
              <a:rPr lang="en-US" sz="2800" dirty="0" smtClean="0">
                <a:latin typeface="TT Supermolot Neue" panose="020B0604020202020204" charset="0"/>
              </a:rPr>
              <a:t>. Model </a:t>
            </a:r>
            <a:r>
              <a:rPr lang="en-US" sz="2800" dirty="0" err="1" smtClean="0">
                <a:latin typeface="TT Supermolot Neue" panose="020B0604020202020204" charset="0"/>
              </a:rPr>
              <a:t>ini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membagi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proses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komunikasi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menjadi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tujuh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lapisan</a:t>
            </a:r>
            <a:r>
              <a:rPr lang="en-US" sz="2800" dirty="0" smtClean="0">
                <a:latin typeface="TT Supermolot Neue" panose="020B0604020202020204" charset="0"/>
              </a:rPr>
              <a:t> yang </a:t>
            </a:r>
            <a:r>
              <a:rPr lang="en-US" sz="2800" dirty="0" err="1" smtClean="0">
                <a:latin typeface="TT Supermolot Neue" panose="020B0604020202020204" charset="0"/>
              </a:rPr>
              <a:t>masing-masing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memiliki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fungsi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dan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tugas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tertentu</a:t>
            </a:r>
            <a:r>
              <a:rPr lang="en-US" sz="2800" dirty="0" smtClean="0">
                <a:latin typeface="TT Supermolot Neue" panose="020B0604020202020204" charset="0"/>
              </a:rPr>
              <a:t>, </a:t>
            </a:r>
            <a:r>
              <a:rPr lang="en-US" sz="2800" dirty="0" err="1" smtClean="0">
                <a:latin typeface="TT Supermolot Neue" panose="020B0604020202020204" charset="0"/>
              </a:rPr>
              <a:t>mulai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dari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pengaturan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sinyal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fisik</a:t>
            </a:r>
            <a:r>
              <a:rPr lang="en-US" sz="2800" dirty="0" smtClean="0">
                <a:latin typeface="TT Supermolot Neue" panose="020B0604020202020204" charset="0"/>
              </a:rPr>
              <a:t>, </a:t>
            </a:r>
            <a:r>
              <a:rPr lang="en-US" sz="2800" dirty="0" err="1" smtClean="0">
                <a:latin typeface="TT Supermolot Neue" panose="020B0604020202020204" charset="0"/>
              </a:rPr>
              <a:t>pengalamatan</a:t>
            </a:r>
            <a:r>
              <a:rPr lang="en-US" sz="2800" dirty="0" smtClean="0">
                <a:latin typeface="TT Supermolot Neue" panose="020B0604020202020204" charset="0"/>
              </a:rPr>
              <a:t>, </a:t>
            </a:r>
            <a:r>
              <a:rPr lang="en-US" sz="2800" dirty="0" err="1" smtClean="0">
                <a:latin typeface="TT Supermolot Neue" panose="020B0604020202020204" charset="0"/>
              </a:rPr>
              <a:t>pengiriman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paket</a:t>
            </a:r>
            <a:r>
              <a:rPr lang="en-US" sz="2800" dirty="0" smtClean="0">
                <a:latin typeface="TT Supermolot Neue" panose="020B0604020202020204" charset="0"/>
              </a:rPr>
              <a:t>, </a:t>
            </a:r>
            <a:r>
              <a:rPr lang="en-US" sz="2800" dirty="0" err="1" smtClean="0">
                <a:latin typeface="TT Supermolot Neue" panose="020B0604020202020204" charset="0"/>
              </a:rPr>
              <a:t>hingga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interaksi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aplikasi</a:t>
            </a:r>
            <a:r>
              <a:rPr lang="en-US" sz="2800" dirty="0" smtClean="0">
                <a:latin typeface="TT Supermolot Neue" panose="020B0604020202020204" charset="0"/>
              </a:rPr>
              <a:t>. </a:t>
            </a:r>
            <a:r>
              <a:rPr lang="en-US" sz="2800" dirty="0" err="1" smtClean="0">
                <a:latin typeface="TT Supermolot Neue" panose="020B0604020202020204" charset="0"/>
              </a:rPr>
              <a:t>Dengan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pemisahan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ini</a:t>
            </a:r>
            <a:r>
              <a:rPr lang="en-US" sz="2800" dirty="0" smtClean="0">
                <a:latin typeface="TT Supermolot Neue" panose="020B0604020202020204" charset="0"/>
              </a:rPr>
              <a:t>, model OSI </a:t>
            </a:r>
            <a:r>
              <a:rPr lang="en-US" sz="2800" dirty="0" err="1" smtClean="0">
                <a:latin typeface="TT Supermolot Neue" panose="020B0604020202020204" charset="0"/>
              </a:rPr>
              <a:t>memudahkan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perancang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jaringan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dalam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memahami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cara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kerja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jaringan</a:t>
            </a:r>
            <a:r>
              <a:rPr lang="en-US" sz="2800" dirty="0" smtClean="0">
                <a:latin typeface="TT Supermolot Neue" panose="020B0604020202020204" charset="0"/>
              </a:rPr>
              <a:t>, </a:t>
            </a:r>
            <a:r>
              <a:rPr lang="en-US" sz="2800" dirty="0" err="1" smtClean="0">
                <a:latin typeface="TT Supermolot Neue" panose="020B0604020202020204" charset="0"/>
              </a:rPr>
              <a:t>mengembangkan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perangkat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dan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protokol</a:t>
            </a:r>
            <a:r>
              <a:rPr lang="en-US" sz="2800" dirty="0" smtClean="0">
                <a:latin typeface="TT Supermolot Neue" panose="020B0604020202020204" charset="0"/>
              </a:rPr>
              <a:t> yang </a:t>
            </a:r>
            <a:r>
              <a:rPr lang="en-US" sz="2800" dirty="0" err="1" smtClean="0">
                <a:latin typeface="TT Supermolot Neue" panose="020B0604020202020204" charset="0"/>
              </a:rPr>
              <a:t>kompatibel</a:t>
            </a:r>
            <a:r>
              <a:rPr lang="en-US" sz="2800" dirty="0" smtClean="0">
                <a:latin typeface="TT Supermolot Neue" panose="020B0604020202020204" charset="0"/>
              </a:rPr>
              <a:t>, </a:t>
            </a:r>
            <a:r>
              <a:rPr lang="en-US" sz="2800" dirty="0" err="1" smtClean="0">
                <a:latin typeface="TT Supermolot Neue" panose="020B0604020202020204" charset="0"/>
              </a:rPr>
              <a:t>serta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mempermudah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proses</a:t>
            </a:r>
            <a:r>
              <a:rPr lang="en-US" sz="2800" dirty="0" smtClean="0">
                <a:latin typeface="TT Supermolot Neue" panose="020B0604020202020204" charset="0"/>
              </a:rPr>
              <a:t> troubleshooting </a:t>
            </a:r>
            <a:r>
              <a:rPr lang="en-US" sz="2800" dirty="0" err="1" smtClean="0">
                <a:latin typeface="TT Supermolot Neue" panose="020B0604020202020204" charset="0"/>
              </a:rPr>
              <a:t>ketika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terjadi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masalah</a:t>
            </a:r>
            <a:r>
              <a:rPr lang="en-US" sz="2800" dirty="0" smtClean="0">
                <a:latin typeface="TT Supermolot Neue" panose="020B0604020202020204" charset="0"/>
              </a:rPr>
              <a:t>. </a:t>
            </a:r>
            <a:r>
              <a:rPr lang="en-US" sz="2800" dirty="0" err="1" smtClean="0">
                <a:latin typeface="TT Supermolot Neue" panose="020B0604020202020204" charset="0"/>
              </a:rPr>
              <a:t>Walaupun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tidak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digunakan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secara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langsung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dalam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protokol</a:t>
            </a:r>
            <a:r>
              <a:rPr lang="en-US" sz="2800" dirty="0" smtClean="0">
                <a:latin typeface="TT Supermolot Neue" panose="020B0604020202020204" charset="0"/>
              </a:rPr>
              <a:t> modern, model OSI </a:t>
            </a:r>
            <a:r>
              <a:rPr lang="en-US" sz="2800" dirty="0" err="1" smtClean="0">
                <a:latin typeface="TT Supermolot Neue" panose="020B0604020202020204" charset="0"/>
              </a:rPr>
              <a:t>tetap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menjadi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panduan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penting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dalam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pembelajaran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dan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desain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jaringan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karena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menjelaskan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proses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komunikasi</a:t>
            </a:r>
            <a:r>
              <a:rPr lang="en-US" sz="2800" dirty="0" smtClean="0">
                <a:latin typeface="TT Supermolot Neue" panose="020B0604020202020204" charset="0"/>
              </a:rPr>
              <a:t> data </a:t>
            </a:r>
            <a:r>
              <a:rPr lang="en-US" sz="2800" dirty="0" err="1" smtClean="0">
                <a:latin typeface="TT Supermolot Neue" panose="020B0604020202020204" charset="0"/>
              </a:rPr>
              <a:t>secara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jelas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dan</a:t>
            </a:r>
            <a:r>
              <a:rPr lang="en-US" sz="2800" dirty="0" smtClean="0">
                <a:latin typeface="TT Supermolot Neue" panose="020B0604020202020204" charset="0"/>
              </a:rPr>
              <a:t> </a:t>
            </a:r>
            <a:r>
              <a:rPr lang="en-US" sz="2800" dirty="0" err="1" smtClean="0">
                <a:latin typeface="TT Supermolot Neue" panose="020B0604020202020204" charset="0"/>
              </a:rPr>
              <a:t>terstruktur</a:t>
            </a:r>
            <a:r>
              <a:rPr lang="en-US" sz="2800" dirty="0" smtClean="0">
                <a:latin typeface="TT Supermolot Neue" panose="020B0604020202020204" charset="0"/>
              </a:rPr>
              <a:t>.</a:t>
            </a:r>
            <a:endParaRPr lang="en-US" sz="2800" dirty="0">
              <a:latin typeface="TT Supermolot Neue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LAYER</a:t>
            </a:r>
            <a:endParaRPr lang="en-US" dirty="0"/>
          </a:p>
        </p:txBody>
      </p:sp>
      <p:pic>
        <p:nvPicPr>
          <p:cNvPr id="4" name="Picture 2" descr="Apa Itu OSI Layer? Panduan Lengkap Pahami 7 Lapisan Jaring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39" y="2214554"/>
            <a:ext cx="5857917" cy="4357718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504351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media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sinkronisasi</a:t>
            </a:r>
            <a:r>
              <a:rPr lang="en-US" dirty="0" smtClean="0"/>
              <a:t> bit,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(</a:t>
            </a:r>
            <a:r>
              <a:rPr lang="en-US" dirty="0" err="1" smtClean="0"/>
              <a:t>seperti</a:t>
            </a:r>
            <a:r>
              <a:rPr lang="en-US" dirty="0" smtClean="0"/>
              <a:t> Ethernet), </a:t>
            </a:r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pengabelan</a:t>
            </a:r>
            <a:r>
              <a:rPr lang="en-US" dirty="0" smtClean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level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Network Interface Card (NIC)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media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radio. Data </a:t>
            </a:r>
            <a:r>
              <a:rPr lang="en-US" dirty="0" err="1" smtClean="0"/>
              <a:t>biner</a:t>
            </a:r>
            <a:r>
              <a:rPr lang="en-US" dirty="0" smtClean="0"/>
              <a:t> </a:t>
            </a:r>
            <a:r>
              <a:rPr lang="en-US" dirty="0" err="1" smtClean="0"/>
              <a:t>dikodekan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ditransmisi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media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, transceiver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konektor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layer Physical.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repeater, hub </a:t>
            </a:r>
            <a:r>
              <a:rPr lang="en-US" dirty="0" err="1" smtClean="0"/>
              <a:t>dan</a:t>
            </a:r>
            <a:r>
              <a:rPr lang="en-US" dirty="0" smtClean="0"/>
              <a:t> network card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layer </a:t>
            </a:r>
            <a:r>
              <a:rPr lang="en-US" dirty="0" err="1" smtClean="0"/>
              <a:t>ini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Data-link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bit-bit data </a:t>
            </a:r>
            <a:r>
              <a:rPr lang="en-US" dirty="0" err="1" smtClean="0"/>
              <a:t>dikelompokkan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format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frame.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level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koreksi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, flow control, </a:t>
            </a:r>
            <a:r>
              <a:rPr lang="en-US" dirty="0" err="1" smtClean="0"/>
              <a:t>pengalamatan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(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halnya</a:t>
            </a:r>
            <a:r>
              <a:rPr lang="en-US" dirty="0" smtClean="0"/>
              <a:t> Media Access Control Address (MAC Address),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menetukan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perangkat-perangkat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hub, bridge, repeater, </a:t>
            </a:r>
            <a:r>
              <a:rPr lang="en-US" dirty="0" err="1" smtClean="0"/>
              <a:t>dan</a:t>
            </a:r>
            <a:r>
              <a:rPr lang="en-US" dirty="0" smtClean="0"/>
              <a:t> switch layer 2 </a:t>
            </a:r>
            <a:r>
              <a:rPr lang="en-US" dirty="0" err="1" smtClean="0"/>
              <a:t>beroperasi</a:t>
            </a:r>
            <a:r>
              <a:rPr lang="en-US" dirty="0" smtClean="0"/>
              <a:t>. </a:t>
            </a:r>
            <a:r>
              <a:rPr lang="en-US" dirty="0" err="1" smtClean="0"/>
              <a:t>Spesifikasi</a:t>
            </a:r>
            <a:r>
              <a:rPr lang="en-US" dirty="0" smtClean="0"/>
              <a:t> IEEE 802, </a:t>
            </a:r>
            <a:r>
              <a:rPr lang="en-US" dirty="0" err="1" smtClean="0"/>
              <a:t>membagi</a:t>
            </a:r>
            <a:r>
              <a:rPr lang="en-US" dirty="0" smtClean="0"/>
              <a:t> level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level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Logical Link Control (LLC)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Media Access Control (MAC).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Network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mendefinisikan</a:t>
            </a:r>
            <a:r>
              <a:rPr lang="en-US" sz="3600" dirty="0" smtClean="0"/>
              <a:t> </a:t>
            </a:r>
            <a:r>
              <a:rPr lang="en-US" sz="3600" dirty="0" err="1" smtClean="0"/>
              <a:t>alamat-alamat</a:t>
            </a:r>
            <a:r>
              <a:rPr lang="en-US" sz="3600" dirty="0" smtClean="0"/>
              <a:t> IP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menyediakan</a:t>
            </a:r>
            <a:r>
              <a:rPr lang="en-US" sz="3600" dirty="0" smtClean="0"/>
              <a:t> </a:t>
            </a:r>
            <a:r>
              <a:rPr lang="en-US" sz="3600" dirty="0" err="1" smtClean="0"/>
              <a:t>fungsi</a:t>
            </a:r>
            <a:r>
              <a:rPr lang="en-US" sz="3600" dirty="0" smtClean="0"/>
              <a:t> routing </a:t>
            </a:r>
            <a:r>
              <a:rPr lang="en-US" sz="3600" dirty="0" err="1" smtClean="0"/>
              <a:t>sehingga</a:t>
            </a:r>
            <a:r>
              <a:rPr lang="en-US" sz="3600" dirty="0" smtClean="0"/>
              <a:t> </a:t>
            </a:r>
            <a:r>
              <a:rPr lang="en-US" sz="3600" dirty="0" err="1" smtClean="0"/>
              <a:t>paket</a:t>
            </a:r>
            <a:r>
              <a:rPr lang="en-US" sz="3600" dirty="0" smtClean="0"/>
              <a:t> </a:t>
            </a: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 smtClean="0"/>
              <a:t>dikirim</a:t>
            </a:r>
            <a:r>
              <a:rPr lang="en-US" sz="3600" dirty="0" smtClean="0"/>
              <a:t> </a:t>
            </a:r>
            <a:r>
              <a:rPr lang="en-US" sz="3600" dirty="0" err="1" smtClean="0"/>
              <a:t>keluar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segment network </a:t>
            </a:r>
            <a:r>
              <a:rPr lang="en-US" sz="3600" dirty="0" err="1" smtClean="0"/>
              <a:t>lokal</a:t>
            </a:r>
            <a:r>
              <a:rPr lang="en-US" sz="3600" dirty="0" smtClean="0"/>
              <a:t> </a:t>
            </a:r>
            <a:r>
              <a:rPr lang="en-US" sz="3600" dirty="0" err="1" smtClean="0"/>
              <a:t>ke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tujuan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berada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network lain. </a:t>
            </a:r>
            <a:r>
              <a:rPr lang="en-US" sz="3600" dirty="0" err="1" smtClean="0"/>
              <a:t>Contoh</a:t>
            </a:r>
            <a:r>
              <a:rPr lang="en-US" sz="3600" dirty="0" smtClean="0"/>
              <a:t> protocol yang </a:t>
            </a:r>
            <a:r>
              <a:rPr lang="en-US" sz="3600" dirty="0" err="1" smtClean="0"/>
              <a:t>digunakan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seperti</a:t>
            </a:r>
            <a:r>
              <a:rPr lang="en-US" sz="3600" dirty="0" smtClean="0"/>
              <a:t> IP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paket-paket</a:t>
            </a:r>
            <a:r>
              <a:rPr lang="en-US" dirty="0" smtClean="0"/>
              <a:t> data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paket-paket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level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r>
              <a:rPr lang="en-US" dirty="0" smtClean="0"/>
              <a:t> (acknowledgement),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mentransmisikan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paket-paket</a:t>
            </a:r>
            <a:r>
              <a:rPr lang="en-US" dirty="0" smtClean="0"/>
              <a:t> yang 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Layer transport data, </a:t>
            </a:r>
            <a:r>
              <a:rPr lang="en-US" dirty="0" err="1" smtClean="0"/>
              <a:t>menggunakan</a:t>
            </a:r>
            <a:r>
              <a:rPr lang="en-US" dirty="0" smtClean="0"/>
              <a:t> protocol </a:t>
            </a:r>
            <a:r>
              <a:rPr lang="en-US" dirty="0" err="1" smtClean="0"/>
              <a:t>seperti</a:t>
            </a:r>
            <a:r>
              <a:rPr lang="en-US" dirty="0" smtClean="0"/>
              <a:t> UDP </a:t>
            </a:r>
            <a:r>
              <a:rPr lang="en-US" dirty="0" err="1" smtClean="0"/>
              <a:t>dan</a:t>
            </a:r>
            <a:r>
              <a:rPr lang="en-US" dirty="0" smtClean="0"/>
              <a:t> TCP. Layer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transfer yang reliable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transparan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, layer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multiplexing, </a:t>
            </a:r>
            <a:r>
              <a:rPr lang="en-US" dirty="0" err="1" smtClean="0"/>
              <a:t>kendali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error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memperbaikinya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, </a:t>
            </a:r>
            <a:r>
              <a:rPr lang="en-US" dirty="0" err="1" smtClean="0"/>
              <a:t>dipelihara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diakhiri</a:t>
            </a:r>
            <a:r>
              <a:rPr lang="en-US" dirty="0" smtClean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protocol </a:t>
            </a:r>
            <a:r>
              <a:rPr lang="en-US" dirty="0" err="1" smtClean="0"/>
              <a:t>pada</a:t>
            </a:r>
            <a:r>
              <a:rPr lang="en-US" dirty="0" smtClean="0"/>
              <a:t> layer </a:t>
            </a:r>
            <a:r>
              <a:rPr lang="en-US" dirty="0" err="1" smtClean="0"/>
              <a:t>ini</a:t>
            </a:r>
            <a:r>
              <a:rPr lang="en-US" dirty="0" smtClean="0"/>
              <a:t>: NETBIOS: </a:t>
            </a:r>
            <a:r>
              <a:rPr lang="en-US" dirty="0" err="1" smtClean="0"/>
              <a:t>suatu</a:t>
            </a:r>
            <a:r>
              <a:rPr lang="en-US" dirty="0" smtClean="0"/>
              <a:t> session interface </a:t>
            </a:r>
            <a:r>
              <a:rPr lang="en-US" dirty="0" err="1" smtClean="0"/>
              <a:t>dan</a:t>
            </a:r>
            <a:r>
              <a:rPr lang="en-US" dirty="0" smtClean="0"/>
              <a:t> protocol,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IBM, yang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layer presentation </a:t>
            </a:r>
            <a:r>
              <a:rPr lang="en-US" dirty="0" err="1" smtClean="0"/>
              <a:t>dan</a:t>
            </a:r>
            <a:r>
              <a:rPr lang="en-US" dirty="0" smtClean="0"/>
              <a:t> layer application. NETBEUI, (NETBIOS Extended User Interface),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NETBIOS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Microsoft networking, </a:t>
            </a:r>
            <a:r>
              <a:rPr lang="en-US" dirty="0" err="1" smtClean="0"/>
              <a:t>seperti</a:t>
            </a:r>
            <a:r>
              <a:rPr lang="en-US" dirty="0" smtClean="0"/>
              <a:t> Windows NT </a:t>
            </a:r>
            <a:r>
              <a:rPr lang="en-US" dirty="0" err="1" smtClean="0"/>
              <a:t>dan</a:t>
            </a:r>
            <a:r>
              <a:rPr lang="en-US" dirty="0" smtClean="0"/>
              <a:t> LAN Manager. ADSP (AppleTalk Data Stream Protocol). PAP (Printer Access Protocol),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printer Postscript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AppleTalk.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</TotalTime>
  <Words>723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Slide 1</vt:lpstr>
      <vt:lpstr>Model OSI</vt:lpstr>
      <vt:lpstr>Model OSI</vt:lpstr>
      <vt:lpstr>OSI LAYER</vt:lpstr>
      <vt:lpstr>Physical Layer</vt:lpstr>
      <vt:lpstr>Data-link layer</vt:lpstr>
      <vt:lpstr>Network Layer</vt:lpstr>
      <vt:lpstr>Transport Layer</vt:lpstr>
      <vt:lpstr>Session Layer</vt:lpstr>
      <vt:lpstr>Presentation Layer</vt:lpstr>
      <vt:lpstr>Aplication Layer</vt:lpstr>
      <vt:lpstr> KESIMPULAN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 LAYER</dc:title>
  <dc:creator>Windows User</dc:creator>
  <cp:lastModifiedBy>Windows User</cp:lastModifiedBy>
  <cp:revision>2</cp:revision>
  <dcterms:created xsi:type="dcterms:W3CDTF">2025-11-27T13:06:27Z</dcterms:created>
  <dcterms:modified xsi:type="dcterms:W3CDTF">2025-11-27T14:14:31Z</dcterms:modified>
</cp:coreProperties>
</file>